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DM Sans Light"/>
      <p:regular r:id="rId36"/>
      <p:bold r:id="rId37"/>
      <p:italic r:id="rId38"/>
      <p:boldItalic r:id="rId39"/>
    </p:embeddedFont>
    <p:embeddedFont>
      <p:font typeface="Helvetica Neue"/>
      <p:regular r:id="rId40"/>
      <p:bold r:id="rId41"/>
      <p:italic r:id="rId42"/>
      <p:boldItalic r:id="rId43"/>
    </p:embeddedFont>
    <p:embeddedFont>
      <p:font typeface="Helvetica Neue Light"/>
      <p:regular r:id="rId44"/>
      <p:bold r:id="rId45"/>
      <p:italic r:id="rId46"/>
      <p:boldItalic r:id="rId47"/>
    </p:embeddedFont>
    <p:embeddedFont>
      <p:font typeface="DM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44" Type="http://schemas.openxmlformats.org/officeDocument/2006/relationships/font" Target="fonts/HelveticaNeueLight-regular.fntdata"/><Relationship Id="rId43" Type="http://schemas.openxmlformats.org/officeDocument/2006/relationships/font" Target="fonts/HelveticaNeue-boldItalic.fntdata"/><Relationship Id="rId46" Type="http://schemas.openxmlformats.org/officeDocument/2006/relationships/font" Target="fonts/HelveticaNeueLight-italic.fntdata"/><Relationship Id="rId45" Type="http://schemas.openxmlformats.org/officeDocument/2006/relationships/font" Target="fonts/HelveticaNeueLigh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DMSans-regular.fntdata"/><Relationship Id="rId47" Type="http://schemas.openxmlformats.org/officeDocument/2006/relationships/font" Target="fonts/HelveticaNeueLight-boldItalic.fntdata"/><Relationship Id="rId49" Type="http://schemas.openxmlformats.org/officeDocument/2006/relationships/font" Target="fonts/DM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DMSansLight-bold.fntdata"/><Relationship Id="rId36" Type="http://schemas.openxmlformats.org/officeDocument/2006/relationships/font" Target="fonts/DMSansLight-regular.fntdata"/><Relationship Id="rId39" Type="http://schemas.openxmlformats.org/officeDocument/2006/relationships/font" Target="fonts/DMSansLight-boldItalic.fntdata"/><Relationship Id="rId38" Type="http://schemas.openxmlformats.org/officeDocument/2006/relationships/font" Target="fonts/DMSansLight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MSans-boldItalic.fntdata"/><Relationship Id="rId50" Type="http://schemas.openxmlformats.org/officeDocument/2006/relationships/font" Target="fonts/DM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vieCGzAPuYf5vWsu8Xgbn_2Ax4QNLnXO/edit?usp=sharing&amp;ouid=103396586770751045195&amp;rtpof=true&amp;sd=true" TargetMode="External"/><Relationship Id="rId3" Type="http://schemas.openxmlformats.org/officeDocument/2006/relationships/hyperlink" Target="https://www.youtube.com/watch?v=PJL8iYTIY3E&amp;feature=youtu.be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Duración estimada: 5 minutos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Profe, puede optar por realizar esta actividad en sala general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que se puede llevar a cabo en formato “Breakout Rooms”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profesor: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breakout rooms para los equipos. De no saber cómo, favor de revisar el siguiente tutorial: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PPT: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https://docs.google.com/presentation/d/1vieCGzAPuYf5vWsu8Xgbn_2Ax4QNLnXO/edit?usp=sharing&amp;ouid=103396586770751045195&amp;rtpof=true&amp;sd=true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video: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https://www.youtube.com/watch?v=PJL8iYTIY3E&amp;feature=youtu.be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recomienda que los equipos sean de números pares, máximo 4 participantes por equipo y de así requerirse, ser acompañados por un tutor.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Profe, puede optar por hacer esta actividad en sala general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fa5eec61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8fa5eec61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f3417bce7e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f3417bce7e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3417bce7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f3417bce7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f3417bce7e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f3417bce7e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f3417bce7e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f3417bce7e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3417bce7e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f3417bce7e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f3417bce7e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f3417bce7e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3417bce7e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f3417bce7e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f3417bce7e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2f3417bce7e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Duración estimada: 5 minutos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3417bce7e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2f3417bce7e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3417bce7e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f3417bce7e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Duración: 15 minutos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f3417bce7e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f3417bce7e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f3417bce7e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f3417bce7e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3417bce7e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2f3417bce7e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f3417bce7e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f3417bce7e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f3417bce7e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2f3417bce7e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8fa5eec61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8fa5eec61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fa5eec6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8fa5eec6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fa5eec614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8fa5eec614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 Duración estimada: 5 minutos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30f2cd540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30f2cd540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6">
  <p:cSld name="SECTION_HEADER_1_1_1_1_1_1_1_1_1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7">
  <p:cSld name="SECTION_HEADER_1_1_1_1_1_1_1_1_1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" name="Google Shape;40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" name="Google Shape;4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3" name="Google Shape;6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" name="Google Shape;68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2" name="Google Shape;7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 1">
  <p:cSld name="Diseño personalizado 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8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3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6" name="Google Shape;96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97" name="Google Shape;97;p34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6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3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40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4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4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Estadística y Preprocesamiento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" name="Google Shape;123;p44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6 - </a:t>
            </a:r>
            <a:r>
              <a:rPr b="0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DATA SCIENCE I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4" name="Google Shape;1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100" y="3654844"/>
            <a:ext cx="3933794" cy="16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53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191" name="Google Shape;191;p53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2" name="Google Shape;192;p53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5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4" name="Google Shape;194;p53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En un plantel de fútbol ¿cómo podrías representar que es un equipo joven?  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53"/>
          <p:cNvSpPr txBox="1"/>
          <p:nvPr/>
        </p:nvSpPr>
        <p:spPr>
          <a:xfrm>
            <a:off x="473350" y="3279175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4"/>
          <p:cNvSpPr txBox="1"/>
          <p:nvPr/>
        </p:nvSpPr>
        <p:spPr>
          <a:xfrm>
            <a:off x="14315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1" name="Google Shape;201;p54"/>
          <p:cNvSpPr txBox="1"/>
          <p:nvPr/>
        </p:nvSpPr>
        <p:spPr>
          <a:xfrm>
            <a:off x="473350" y="1626100"/>
            <a:ext cx="8209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Análisis de retorno y riesgo de acciones</a:t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" name="Google Shape;202;p54"/>
          <p:cNvSpPr txBox="1"/>
          <p:nvPr/>
        </p:nvSpPr>
        <p:spPr>
          <a:xfrm>
            <a:off x="473350" y="39805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30 a 35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03" name="Google Shape;203;p54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04" name="Google Shape;204;p5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" name="Google Shape;205;p54" title="ícono de actividad colaborativa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" name="Google Shape;206;p54"/>
          <p:cNvSpPr txBox="1"/>
          <p:nvPr/>
        </p:nvSpPr>
        <p:spPr>
          <a:xfrm>
            <a:off x="473350" y="21955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Utilizaremos información de precios de acciones para calcular medidas de volatilidad y retorno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55"/>
          <p:cNvGrpSpPr/>
          <p:nvPr/>
        </p:nvGrpSpPr>
        <p:grpSpPr>
          <a:xfrm>
            <a:off x="457350" y="297236"/>
            <a:ext cx="431074" cy="431074"/>
            <a:chOff x="473351" y="619523"/>
            <a:chExt cx="738900" cy="738900"/>
          </a:xfrm>
        </p:grpSpPr>
        <p:sp>
          <p:nvSpPr>
            <p:cNvPr id="212" name="Google Shape;212;p5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3" name="Google Shape;213;p55" title="ícono de actividad colaborativa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55"/>
          <p:cNvSpPr txBox="1"/>
          <p:nvPr/>
        </p:nvSpPr>
        <p:spPr>
          <a:xfrm>
            <a:off x="457350" y="728313"/>
            <a:ext cx="7310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Análisis de retorno y riesgo de acciones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5" name="Google Shape;215;p55"/>
          <p:cNvSpPr txBox="1"/>
          <p:nvPr/>
        </p:nvSpPr>
        <p:spPr>
          <a:xfrm>
            <a:off x="930550" y="29722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6" name="Google Shape;216;p55"/>
          <p:cNvSpPr txBox="1"/>
          <p:nvPr/>
        </p:nvSpPr>
        <p:spPr>
          <a:xfrm>
            <a:off x="484488" y="2067500"/>
            <a:ext cx="3834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Consigna: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Cargar por medio de un ciclo for en un solo dataframe los precios de las siguientes acciones en la carpeta de la clase: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Dominion Energy Inc. (Símbolo: D)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Exelon Corp. (Símbolo: EXC)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NextEra Energy Inc. (Símbolo: NEE)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Southern Co. (Símbolo: SO)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Duke Energy Corp. (Símbolo: DUK)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7" name="Google Shape;217;p55"/>
          <p:cNvSpPr txBox="1"/>
          <p:nvPr/>
        </p:nvSpPr>
        <p:spPr>
          <a:xfrm>
            <a:off x="4571988" y="2156600"/>
            <a:ext cx="4120800" cy="25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 Light"/>
                <a:ea typeface="DM Sans Light"/>
                <a:cs typeface="DM Sans Light"/>
                <a:sym typeface="DM Sans Light"/>
              </a:rPr>
              <a:t>2. Calcular volatilidad relativa por medio de la fórmula </a:t>
            </a:r>
            <a:r>
              <a:rPr b="1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(High-Low)/Open</a:t>
            </a:r>
            <a:endParaRPr b="1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 Light"/>
                <a:ea typeface="DM Sans Light"/>
                <a:cs typeface="DM Sans Light"/>
                <a:sym typeface="DM Sans Light"/>
              </a:rPr>
              <a:t>3. Calcular el índice de retorno por medio de la fórmula: </a:t>
            </a:r>
            <a:r>
              <a:rPr b="1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(Close/Open)-1 </a:t>
            </a:r>
            <a:endParaRPr b="1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 Light"/>
                <a:ea typeface="DM Sans Light"/>
                <a:cs typeface="DM Sans Light"/>
                <a:sym typeface="DM Sans Light"/>
              </a:rPr>
              <a:t>4. Graficar ambas medidas de volatilidad y determinar en qué acción se daría la mejor inversión </a:t>
            </a:r>
            <a:endParaRPr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8" name="Google Shape;218;p55"/>
          <p:cNvSpPr txBox="1"/>
          <p:nvPr/>
        </p:nvSpPr>
        <p:spPr>
          <a:xfrm>
            <a:off x="457350" y="46487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NOTA: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usaremos los breakouts rooms. El tutor/a tendrá el rol de facilitador/a.</a:t>
            </a:r>
            <a:endParaRPr b="0" i="1" sz="10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6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4" name="Google Shape;224;p56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/>
          <p:nvPr/>
        </p:nvSpPr>
        <p:spPr>
          <a:xfrm>
            <a:off x="841650" y="1648200"/>
            <a:ext cx="7460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Datos ausentes: imputación de datos, interpolación y</a:t>
            </a:r>
            <a:r>
              <a:rPr b="1" i="0" lang="es" sz="4000" u="none" cap="none" strike="noStrike">
                <a:solidFill>
                  <a:srgbClr val="569CD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otras tećnicas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8"/>
          <p:cNvSpPr txBox="1"/>
          <p:nvPr/>
        </p:nvSpPr>
        <p:spPr>
          <a:xfrm>
            <a:off x="1461288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Outliers vs Anomalias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9"/>
          <p:cNvSpPr txBox="1"/>
          <p:nvPr/>
        </p:nvSpPr>
        <p:spPr>
          <a:xfrm>
            <a:off x="2329875" y="1656600"/>
            <a:ext cx="455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59"/>
          <p:cNvSpPr txBox="1"/>
          <p:nvPr/>
        </p:nvSpPr>
        <p:spPr>
          <a:xfrm>
            <a:off x="672475" y="690550"/>
            <a:ext cx="594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Outliers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vs Anomalias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" name="Google Shape;241;p59"/>
          <p:cNvSpPr txBox="1"/>
          <p:nvPr/>
        </p:nvSpPr>
        <p:spPr>
          <a:xfrm>
            <a:off x="542700" y="2268425"/>
            <a:ext cx="38784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outlier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un punto legítimo que está muy alejado del promedio o de la mediana.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anomalía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un punto ilegítimo que es generado por un proceso diferente a aquel que generó el resto de los datos.</a:t>
            </a:r>
            <a:endParaRPr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0"/>
          <p:cNvSpPr txBox="1"/>
          <p:nvPr/>
        </p:nvSpPr>
        <p:spPr>
          <a:xfrm>
            <a:off x="1399200" y="2216250"/>
            <a:ext cx="62214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Datos ausentes</a:t>
            </a:r>
            <a:endParaRPr b="1" sz="3800">
              <a:solidFill>
                <a:schemeClr val="dk1"/>
              </a:solidFill>
              <a:highlight>
                <a:srgbClr val="DEFC52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1"/>
          <p:cNvSpPr txBox="1"/>
          <p:nvPr/>
        </p:nvSpPr>
        <p:spPr>
          <a:xfrm>
            <a:off x="709350" y="1891325"/>
            <a:ext cx="5109000" cy="29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tranquilidad de comenzar el proceso de análisis desde la parte estadística pura, es un diferente a lo que puede llegar a pasar en el mundo rea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Cuando pedimos responder una encuesta o formulario,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que una pregunta quede sin responder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Cuando recolectamos datos de manera automatizada o semi-automatizada,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ser que los datos estén mal cargados.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✓"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ocurrir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 se nos escape una tecla e ingresemos un número mal.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¿Qué hacemos con los datos ausentes?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2" name="Google Shape;252;p61"/>
          <p:cNvSpPr txBox="1"/>
          <p:nvPr/>
        </p:nvSpPr>
        <p:spPr>
          <a:xfrm>
            <a:off x="647725" y="581375"/>
            <a:ext cx="4622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Datos ausentes y el mundo real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3" name="Google Shape;25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425" y="-28250"/>
            <a:ext cx="3034587" cy="52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62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259" name="Google Shape;259;p62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0" name="Google Shape;260;p62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62"/>
          <p:cNvSpPr txBox="1"/>
          <p:nvPr/>
        </p:nvSpPr>
        <p:spPr>
          <a:xfrm>
            <a:off x="457350" y="1820575"/>
            <a:ext cx="7169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 todos los métodos y algoritmos brindan la posibilidad de trabajar con ellos. Afortunadamente, </a:t>
            </a:r>
            <a:r>
              <a:rPr b="1" i="0" lang="es" sz="2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con Python tenemos gran parte del problema solucionado 🚀</a:t>
            </a:r>
            <a:endParaRPr b="1" i="0" sz="2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2" name="Google Shape;262;p62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tener en cuenta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p62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0" i="0" sz="14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5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5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1" name="Google Shape;131;p45"/>
          <p:cNvSpPr txBox="1"/>
          <p:nvPr/>
        </p:nvSpPr>
        <p:spPr>
          <a:xfrm>
            <a:off x="3655975" y="2541075"/>
            <a:ext cx="234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2" name="Google Shape;132;p45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100" y="3654844"/>
            <a:ext cx="3933794" cy="16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3"/>
          <p:cNvSpPr txBox="1"/>
          <p:nvPr/>
        </p:nvSpPr>
        <p:spPr>
          <a:xfrm>
            <a:off x="610350" y="4457138"/>
            <a:ext cx="5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63"/>
          <p:cNvSpPr txBox="1"/>
          <p:nvPr/>
        </p:nvSpPr>
        <p:spPr>
          <a:xfrm>
            <a:off x="434550" y="2194550"/>
            <a:ext cx="42918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operaciones vectorizadas ofrecen funciones que descartan los valores NaN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tales como 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nansum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nanprod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nanmean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etc.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efectivamente queremos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quitar la observación completa (la fila de datos completa),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usar la función </a:t>
            </a: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DM Sans"/>
                <a:ea typeface="DM Sans"/>
                <a:cs typeface="DM Sans"/>
                <a:sym typeface="DM Sans"/>
              </a:rPr>
              <a:t>dropna()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" name="Google Shape;270;p63"/>
          <p:cNvSpPr txBox="1"/>
          <p:nvPr/>
        </p:nvSpPr>
        <p:spPr>
          <a:xfrm>
            <a:off x="610350" y="641625"/>
            <a:ext cx="52077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Métodos con datos ausentes (NaN)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" name="Google Shape;271;p63"/>
          <p:cNvSpPr txBox="1"/>
          <p:nvPr/>
        </p:nvSpPr>
        <p:spPr>
          <a:xfrm>
            <a:off x="4888450" y="2194550"/>
            <a:ext cx="35259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podemos comprobar que los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valores faltantes no serán extremos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podemos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asignar un valor determinado al dato ausente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64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277" name="Google Shape;277;p64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8" name="Google Shape;278;p64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9" name="Google Shape;279;p64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0" name="Google Shape;280;p64"/>
          <p:cNvSpPr txBox="1"/>
          <p:nvPr/>
        </p:nvSpPr>
        <p:spPr>
          <a:xfrm>
            <a:off x="473350" y="16261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¿En qué situaciones se puede asignar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un valor determinado al dato ausente?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1" name="Google Shape;281;p64"/>
          <p:cNvSpPr txBox="1"/>
          <p:nvPr/>
        </p:nvSpPr>
        <p:spPr>
          <a:xfrm>
            <a:off x="473350" y="3982925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Importante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7" name="Google Shape;287;p65"/>
          <p:cNvSpPr txBox="1"/>
          <p:nvPr/>
        </p:nvSpPr>
        <p:spPr>
          <a:xfrm>
            <a:off x="473350" y="1626100"/>
            <a:ext cx="7169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datos ausentes son siempre importantes porque pueden introducir irregularidades que distorsionan los resultados del análisis. Siempre deben ser reportados y analizados para entender su origen y tratar de minimizarlos.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6"/>
          <p:cNvSpPr/>
          <p:nvPr/>
        </p:nvSpPr>
        <p:spPr>
          <a:xfrm>
            <a:off x="4202558" y="714498"/>
            <a:ext cx="738900" cy="7389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66" title="ícono de desafío entregabl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9559" y="869588"/>
            <a:ext cx="428721" cy="428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66"/>
          <p:cNvSpPr txBox="1"/>
          <p:nvPr/>
        </p:nvSpPr>
        <p:spPr>
          <a:xfrm>
            <a:off x="1461300" y="16192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Entrega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Trabajo Final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5" name="Google Shape;295;p66"/>
          <p:cNvSpPr txBox="1"/>
          <p:nvPr/>
        </p:nvSpPr>
        <p:spPr>
          <a:xfrm>
            <a:off x="673950" y="2912275"/>
            <a:ext cx="77961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Deberás entregar el avance de tu proyecto final. Crearás un notebook que deberá tener en primera instancia un abstract (250/500 palabras) de acuerdo al dataset elegido del desafío </a:t>
            </a:r>
            <a:r>
              <a:rPr b="1" i="0" lang="es" sz="135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“Visualizaciones en Python”</a:t>
            </a:r>
            <a:r>
              <a:rPr b="0" i="0" lang="es" sz="135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. Además se deben establecer las preguntas e hipótesis de interés sobre el dataset elegido. Finalmente, deberás generar visualizaciones (univariadas, bivariadas o multivariadas) junto con resúmenes numéricos acompañado de la interpretaciones respectivas que permitan responder la pregunta problema</a:t>
            </a:r>
            <a:r>
              <a:rPr b="0" i="0" lang="es" sz="1350" u="none" cap="none" strike="noStrike">
                <a:solidFill>
                  <a:srgbClr val="B7B7B7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20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7"/>
          <p:cNvSpPr/>
          <p:nvPr/>
        </p:nvSpPr>
        <p:spPr>
          <a:xfrm>
            <a:off x="457348" y="468200"/>
            <a:ext cx="431100" cy="431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01" name="Google Shape;301;p67" title="ícono de desafío entregabl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108" y="558679"/>
            <a:ext cx="250116" cy="2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67"/>
          <p:cNvSpPr txBox="1"/>
          <p:nvPr/>
        </p:nvSpPr>
        <p:spPr>
          <a:xfrm>
            <a:off x="501450" y="1081750"/>
            <a:ext cx="816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Entrega Trabajo Final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3" name="Google Shape;30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6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PREENTREGA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5" name="Google Shape;305;p67"/>
          <p:cNvSpPr txBox="1"/>
          <p:nvPr/>
        </p:nvSpPr>
        <p:spPr>
          <a:xfrm>
            <a:off x="4527575" y="1908175"/>
            <a:ext cx="3834600" cy="30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" sz="12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Entregar un archivo con formato .ipynb. Debe tener el nombre </a:t>
            </a:r>
            <a:r>
              <a:rPr b="0" i="0" lang="es" sz="1250" u="none" cap="none" strike="noStrike">
                <a:solidFill>
                  <a:srgbClr val="999999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“ProyectoDS_ParteI_+Apellido.ipynb”</a:t>
            </a:r>
            <a:endParaRPr b="0" i="0" sz="1350" u="none" cap="none" strike="noStrike">
              <a:solidFill>
                <a:srgbClr val="999999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DM Sans"/>
              <a:buChar char="✓"/>
            </a:pPr>
            <a:r>
              <a:rPr b="0" i="0" lang="es" sz="12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Preparar el código y probar los resultados con subconjuntos del conjunto original.</a:t>
            </a:r>
            <a:endParaRPr sz="12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Aspectos a incluir: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DM Sans"/>
              <a:buChar char="✓"/>
            </a:pPr>
            <a:r>
              <a:rPr b="0" i="0" lang="es" sz="125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El código debe estar hecho en un notebook y debe estar probado.</a:t>
            </a:r>
            <a:endParaRPr b="0" i="0" sz="125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6" name="Google Shape;306;p67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67"/>
          <p:cNvSpPr txBox="1"/>
          <p:nvPr/>
        </p:nvSpPr>
        <p:spPr>
          <a:xfrm>
            <a:off x="457350" y="1863375"/>
            <a:ext cx="3834600" cy="3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" sz="125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Continuarás trabajando con base en lo realizado en </a:t>
            </a:r>
            <a:r>
              <a:rPr lang="es" sz="1250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la </a:t>
            </a:r>
            <a:r>
              <a:rPr b="1" lang="es" sz="1250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actividades práctica</a:t>
            </a:r>
            <a:r>
              <a:rPr b="1" i="0" lang="es" sz="125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: Visualización en Python</a:t>
            </a:r>
            <a:r>
              <a:rPr b="0" i="0" lang="es" sz="125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, en esta oportunidad deberás complementar con lo siguiente:</a:t>
            </a:r>
            <a:endParaRPr b="0" i="0" sz="1250" u="none" cap="none" strike="noStrike">
              <a:solidFill>
                <a:srgbClr val="9E9E9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250"/>
              <a:buFont typeface="DM Sans"/>
              <a:buAutoNum type="arabicPeriod"/>
            </a:pPr>
            <a:r>
              <a:rPr b="0" i="0" lang="es" sz="1250" u="none" cap="none" strike="noStrike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Generar preguntas o hipótesis de interés sobre el dataset elegido para el proyecto final.</a:t>
            </a:r>
            <a:endParaRPr b="0" i="0" sz="1250" u="none" cap="none" strike="noStrike">
              <a:solidFill>
                <a:srgbClr val="9E9E9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250"/>
              <a:buFont typeface="DM Sans"/>
              <a:buAutoNum type="arabicPeriod"/>
            </a:pPr>
            <a:r>
              <a:rPr lang="es" sz="1250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Crear gráficos que usen al menos tres variables y hacer un diagnóstico de lo que los mismos nos están diciendo.</a:t>
            </a:r>
            <a:endParaRPr b="0" i="0" sz="1250" u="none" cap="none" strike="noStrike">
              <a:solidFill>
                <a:srgbClr val="9E9E9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250"/>
              <a:buFont typeface="DM Sans"/>
              <a:buAutoNum type="arabicPeriod"/>
            </a:pPr>
            <a:r>
              <a:rPr lang="es" sz="1250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Vincular los gráficos y análisis numéricos hechos hasta el momento con las preguntas de interés.</a:t>
            </a:r>
            <a:endParaRPr sz="1250">
              <a:solidFill>
                <a:srgbClr val="9E9E9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250"/>
              <a:buFont typeface="DM Sans"/>
              <a:buAutoNum type="arabicPeriod"/>
            </a:pPr>
            <a:r>
              <a:rPr lang="es" sz="1250">
                <a:solidFill>
                  <a:srgbClr val="9E9E9E"/>
                </a:solidFill>
                <a:latin typeface="DM Sans"/>
                <a:ea typeface="DM Sans"/>
                <a:cs typeface="DM Sans"/>
                <a:sym typeface="DM Sans"/>
              </a:rPr>
              <a:t>Identificar valores perdidos.</a:t>
            </a:r>
            <a:endParaRPr sz="1250">
              <a:solidFill>
                <a:srgbClr val="9E9E9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9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0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3" name="Google Shape;323;p70"/>
          <p:cNvSpPr txBox="1"/>
          <p:nvPr/>
        </p:nvSpPr>
        <p:spPr>
          <a:xfrm>
            <a:off x="5083148" y="2571750"/>
            <a:ext cx="35208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Outliers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Datos ausentes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4" name="Google Shape;324;p70"/>
          <p:cNvSpPr txBox="1"/>
          <p:nvPr/>
        </p:nvSpPr>
        <p:spPr>
          <a:xfrm>
            <a:off x="489850" y="2571750"/>
            <a:ext cx="45933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Qué es la Estadística Descriptiva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Tipos de variables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Series de tiempo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Distribución de variables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1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2"/>
          <p:cNvSpPr txBox="1"/>
          <p:nvPr/>
        </p:nvSpPr>
        <p:spPr>
          <a:xfrm>
            <a:off x="475500" y="2287050"/>
            <a:ext cx="8193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Educación digital</a:t>
            </a:r>
            <a:br>
              <a:rPr b="1" lang="es" sz="31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3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el mundo real</a:t>
            </a:r>
            <a:r>
              <a:rPr b="1" lang="es" sz="31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sz="3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6"/>
          <p:cNvSpPr txBox="1"/>
          <p:nvPr/>
        </p:nvSpPr>
        <p:spPr>
          <a:xfrm>
            <a:off x="1461300" y="16482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 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sobre la clase práctica en vivo anterior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7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4" name="Google Shape;14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7"/>
          <p:cNvSpPr txBox="1"/>
          <p:nvPr/>
        </p:nvSpPr>
        <p:spPr>
          <a:xfrm>
            <a:off x="2690561" y="1451613"/>
            <a:ext cx="42813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las generalidades de la Estadística Descriptiva.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as series de tiempo.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Diferenciar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las medidas de resumen.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Comprender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concepto de datos ausentes.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6" name="Google Shape;14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47"/>
          <p:cNvCxnSpPr>
            <a:stCxn id="144" idx="2"/>
            <a:endCxn id="146" idx="0"/>
          </p:cNvCxnSpPr>
          <p:nvPr/>
        </p:nvCxnSpPr>
        <p:spPr>
          <a:xfrm flipH="1" rot="-5400000">
            <a:off x="2052976" y="19602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8" name="Google Shape;14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812163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47"/>
          <p:cNvCxnSpPr>
            <a:endCxn id="148" idx="0"/>
          </p:cNvCxnSpPr>
          <p:nvPr/>
        </p:nvCxnSpPr>
        <p:spPr>
          <a:xfrm flipH="1" rot="-5400000">
            <a:off x="2052076" y="2593613"/>
            <a:ext cx="436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" name="Google Shape;15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738" y="3405263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47"/>
          <p:cNvCxnSpPr>
            <a:endCxn id="150" idx="0"/>
          </p:cNvCxnSpPr>
          <p:nvPr/>
        </p:nvCxnSpPr>
        <p:spPr>
          <a:xfrm flipH="1" rot="-5400000">
            <a:off x="2052675" y="3186713"/>
            <a:ext cx="436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8"/>
          <p:cNvSpPr txBox="1"/>
          <p:nvPr/>
        </p:nvSpPr>
        <p:spPr>
          <a:xfrm>
            <a:off x="1461300" y="2216250"/>
            <a:ext cx="62214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Series de tiempo</a:t>
            </a:r>
            <a:endParaRPr b="1" sz="3800">
              <a:solidFill>
                <a:schemeClr val="dk1"/>
              </a:solidFill>
              <a:highlight>
                <a:srgbClr val="DEFC52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9"/>
          <p:cNvSpPr txBox="1"/>
          <p:nvPr/>
        </p:nvSpPr>
        <p:spPr>
          <a:xfrm>
            <a:off x="693125" y="882600"/>
            <a:ext cx="5944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Series de tiempo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" name="Google Shape;162;p49"/>
          <p:cNvSpPr txBox="1"/>
          <p:nvPr/>
        </p:nvSpPr>
        <p:spPr>
          <a:xfrm>
            <a:off x="557275" y="1734125"/>
            <a:ext cx="40563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Cualidades distintivas: secuencialidad, la relación entre datos con valores sucesivos y las características particulares del devenir temporal (años bisiestos, estaciones del año, periodicidad en escalas).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3" name="Google Shape;163;p49"/>
          <p:cNvSpPr txBox="1"/>
          <p:nvPr/>
        </p:nvSpPr>
        <p:spPr>
          <a:xfrm>
            <a:off x="4798050" y="1734125"/>
            <a:ext cx="34440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Este tipo de datos puede traer inconvenientes si los tratamos de forma manual 👎.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lenguajes de programación las resuelven con funciones específicas (menos mal 😏).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0"/>
          <p:cNvSpPr txBox="1"/>
          <p:nvPr/>
        </p:nvSpPr>
        <p:spPr>
          <a:xfrm>
            <a:off x="535775" y="503475"/>
            <a:ext cx="76539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¿Una serie de tiempo puede ser considerada como una variable cuantitativa?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" name="Google Shape;169;p50"/>
          <p:cNvSpPr txBox="1"/>
          <p:nvPr/>
        </p:nvSpPr>
        <p:spPr>
          <a:xfrm>
            <a:off x="521425" y="2330825"/>
            <a:ext cx="32934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Si! Los valores instantáneos de la serie de tiempo se pueden considerar como una variable cuantitativa indexada por el tiempo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0" name="Google Shape;17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9375" y="2341175"/>
            <a:ext cx="4384524" cy="20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51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176" name="Google Shape;176;p51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7" name="Google Shape;177;p51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Google Shape;178;p51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9" name="Google Shape;179;p51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Identifica si el índice trimestral de inflación podría considerarse serie de tiempo. 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51"/>
          <p:cNvSpPr txBox="1"/>
          <p:nvPr/>
        </p:nvSpPr>
        <p:spPr>
          <a:xfrm>
            <a:off x="473350" y="3279175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¿Verdadero o falso?</a:t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2"/>
          <p:cNvSpPr txBox="1"/>
          <p:nvPr/>
        </p:nvSpPr>
        <p:spPr>
          <a:xfrm>
            <a:off x="1461300" y="16482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Medidas de resumen para variables cuantitativas</a:t>
            </a:r>
            <a:endParaRPr b="1" sz="3800">
              <a:solidFill>
                <a:schemeClr val="dk1"/>
              </a:solidFill>
              <a:highlight>
                <a:srgbClr val="DEFC52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